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72" r:id="rId4"/>
    <p:sldId id="273" r:id="rId5"/>
    <p:sldId id="274" r:id="rId6"/>
    <p:sldId id="258" r:id="rId7"/>
    <p:sldId id="280" r:id="rId8"/>
    <p:sldId id="275" r:id="rId9"/>
    <p:sldId id="259" r:id="rId10"/>
    <p:sldId id="277" r:id="rId11"/>
    <p:sldId id="278" r:id="rId12"/>
    <p:sldId id="285" r:id="rId13"/>
    <p:sldId id="276" r:id="rId14"/>
    <p:sldId id="260" r:id="rId15"/>
    <p:sldId id="279" r:id="rId16"/>
    <p:sldId id="261" r:id="rId17"/>
    <p:sldId id="281" r:id="rId18"/>
    <p:sldId id="262" r:id="rId19"/>
    <p:sldId id="282" r:id="rId20"/>
    <p:sldId id="284" r:id="rId21"/>
    <p:sldId id="263" r:id="rId22"/>
    <p:sldId id="286" r:id="rId23"/>
    <p:sldId id="283" r:id="rId24"/>
    <p:sldId id="264" r:id="rId25"/>
    <p:sldId id="287" r:id="rId26"/>
    <p:sldId id="288" r:id="rId27"/>
    <p:sldId id="289" r:id="rId28"/>
    <p:sldId id="265" r:id="rId29"/>
    <p:sldId id="291" r:id="rId30"/>
    <p:sldId id="292" r:id="rId31"/>
    <p:sldId id="293" r:id="rId32"/>
    <p:sldId id="266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67" r:id="rId41"/>
    <p:sldId id="268" r:id="rId42"/>
    <p:sldId id="301" r:id="rId43"/>
    <p:sldId id="302" r:id="rId44"/>
    <p:sldId id="303" r:id="rId45"/>
    <p:sldId id="304" r:id="rId46"/>
    <p:sldId id="269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270" r:id="rId56"/>
    <p:sldId id="313" r:id="rId57"/>
    <p:sldId id="314" r:id="rId58"/>
    <p:sldId id="315" r:id="rId59"/>
    <p:sldId id="316" r:id="rId60"/>
    <p:sldId id="271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113"/>
    <p:restoredTop sz="94719"/>
  </p:normalViewPr>
  <p:slideViewPr>
    <p:cSldViewPr snapToGrid="0">
      <p:cViewPr>
        <p:scale>
          <a:sx n="113" d="100"/>
          <a:sy n="113" d="100"/>
        </p:scale>
        <p:origin x="14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45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1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7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8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3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6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4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oud9/latest/user-guide/create-environment-mai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reference/secretsmanager/create-secret.html" TargetMode="External"/><Relationship Id="rId2" Type="http://schemas.openxmlformats.org/officeDocument/2006/relationships/hyperlink" Target="https://aws-tc-largeobjects.s3.us-west-2.amazonaws.com/CUR-TF-200-ACCAP1-1-79581/1-lab-capstone-project-1/s3/cloud9-scripts.y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tc-largeobjects.s3.us-west-2.amazonaws.com/CUR-TF-200-ACCAP1-1-79581/1-lab-capstone-project-1/s3/UserdataScript-phase-3.sh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fernandez/loadtes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tc-largeobjects.s3.us-west-2.amazonaws.com/CUR-TF-200-ACCAP1-1-79581/1-lab-capstone-project-1/s3/UserdataScript-phase-2.s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1E4EC8-64ED-4F3E-0564-FC95CDF63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F1221-53E1-6B1B-5EE9-904EBA33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351444" cy="320413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AWS Academy Cloud Web Application Builder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A88EA-B553-AEAD-8D34-916B62BA9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Sowmya Vara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51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B14AE-4B05-4702-601D-CA8777B8563D}"/>
              </a:ext>
            </a:extLst>
          </p:cNvPr>
          <p:cNvSpPr txBox="1"/>
          <p:nvPr/>
        </p:nvSpPr>
        <p:spPr>
          <a:xfrm>
            <a:off x="262759" y="315310"/>
            <a:ext cx="441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EC2 &gt; Instances &gt; Launch an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E8324-29B9-70EB-7F16-C0B2E567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0" y="785022"/>
            <a:ext cx="10763828" cy="57396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F4D5F4-C972-6FFD-25D8-F27C0EAB68A9}"/>
              </a:ext>
            </a:extLst>
          </p:cNvPr>
          <p:cNvCxnSpPr>
            <a:cxnSpLocks/>
          </p:cNvCxnSpPr>
          <p:nvPr/>
        </p:nvCxnSpPr>
        <p:spPr>
          <a:xfrm>
            <a:off x="712694" y="5096435"/>
            <a:ext cx="2085840" cy="682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55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49E07-6594-30C0-33CA-F50347DB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6" y="256518"/>
            <a:ext cx="10110490" cy="4781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42B1F-8816-05A3-FA27-9BEEEB1A28B7}"/>
              </a:ext>
            </a:extLst>
          </p:cNvPr>
          <p:cNvSpPr txBox="1"/>
          <p:nvPr/>
        </p:nvSpPr>
        <p:spPr>
          <a:xfrm>
            <a:off x="525517" y="5528441"/>
            <a:ext cx="666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created a new key pair, Please Download it and Keep it safe!</a:t>
            </a:r>
          </a:p>
        </p:txBody>
      </p:sp>
    </p:spTree>
    <p:extLst>
      <p:ext uri="{BB962C8B-B14F-4D97-AF65-F5344CB8AC3E}">
        <p14:creationId xmlns:p14="http://schemas.microsoft.com/office/powerpoint/2010/main" val="64927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405BB-3ACB-29BC-4613-2A9271D9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56" y="470647"/>
            <a:ext cx="8212255" cy="556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1131B-B9C5-3A82-92DE-0785626105B5}"/>
              </a:ext>
            </a:extLst>
          </p:cNvPr>
          <p:cNvSpPr txBox="1"/>
          <p:nvPr/>
        </p:nvSpPr>
        <p:spPr>
          <a:xfrm>
            <a:off x="94130" y="941294"/>
            <a:ext cx="3746923" cy="336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Copy the Script </a:t>
            </a:r>
          </a:p>
          <a:p>
            <a:pPr>
              <a:lnSpc>
                <a:spcPct val="150000"/>
              </a:lnSpc>
            </a:pPr>
            <a:r>
              <a:rPr lang="en-US" dirty="0"/>
              <a:t>UserdataScript-phase-2.sh</a:t>
            </a:r>
          </a:p>
          <a:p>
            <a:pPr>
              <a:lnSpc>
                <a:spcPct val="150000"/>
              </a:lnSpc>
            </a:pPr>
            <a:r>
              <a:rPr lang="en-US" dirty="0"/>
              <a:t>(Download it by clicking on 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SolutionCodePOC)</a:t>
            </a:r>
          </a:p>
          <a:p>
            <a:pPr>
              <a:lnSpc>
                <a:spcPct val="150000"/>
              </a:lnSpc>
            </a:pPr>
            <a:r>
              <a:rPr lang="en-US" dirty="0"/>
              <a:t>And paste it in User data.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Launch Instance after configuring.</a:t>
            </a:r>
          </a:p>
        </p:txBody>
      </p:sp>
    </p:spTree>
    <p:extLst>
      <p:ext uri="{BB962C8B-B14F-4D97-AF65-F5344CB8AC3E}">
        <p14:creationId xmlns:p14="http://schemas.microsoft.com/office/powerpoint/2010/main" val="276613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1EA9B-2172-56E5-D677-BB15F2DA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5" y="304637"/>
            <a:ext cx="11490495" cy="607139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B427171-A748-620E-178F-92CB8987B6C6}"/>
              </a:ext>
            </a:extLst>
          </p:cNvPr>
          <p:cNvSpPr/>
          <p:nvPr/>
        </p:nvSpPr>
        <p:spPr>
          <a:xfrm>
            <a:off x="9838996" y="220717"/>
            <a:ext cx="1933904" cy="651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A4E55B-543F-94DF-2361-824BE82A59A6}"/>
              </a:ext>
            </a:extLst>
          </p:cNvPr>
          <p:cNvSpPr/>
          <p:nvPr/>
        </p:nvSpPr>
        <p:spPr>
          <a:xfrm>
            <a:off x="546538" y="1176996"/>
            <a:ext cx="1618593" cy="767418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0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986-6DDC-8CBC-9946-39E1FDD6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63" y="811399"/>
            <a:ext cx="10909737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2: Creating a basic functional web application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3920-D293-D137-C762-27DFE89C3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3: Testing the deployment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Test the deployment of the web application to ensure it is accessible from the internet and functional. Perform a few tasks, such as viewing, adding, deleting, or modifying records.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Tip: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access the web application, use the IPv4 address of the virtual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4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2208-EA51-D642-2D17-75C67CEC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271463"/>
            <a:ext cx="11966074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75424-0EAF-5135-8826-F39D1F10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60" y="3429000"/>
            <a:ext cx="11219776" cy="31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AAD1-E8E2-9402-613F-BB9D028F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90378"/>
            <a:ext cx="10168128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80722-AAA8-9363-A4FD-4ABABF63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5" y="2478024"/>
            <a:ext cx="11288111" cy="369417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1: Changing the VPC configuration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Update or re-create the virtual network components that are necessary to support hosting the database separately from the application.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You need private subnets in a minimum of two Availability Zones.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Architecting – Lab: Creating a Virtual Private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5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F8934-DB9B-A3B6-BC6D-CE19E01B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1" y="2253302"/>
            <a:ext cx="11660437" cy="34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4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4725-A721-7F44-9C23-DEA369CD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534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sz="4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12DA-A6A7-C933-857F-3F93ED10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2: Creating and configuring the Amazon RDS database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 Amazon Relational Database Service (Amazon RDS) database that runs a MySQL engine. You can choose to create a provisioned instance or run it serverless.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Allow only the web application to access the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Don't enable enhanced monitoring.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Foundations – Lab: Build Your DB Server and Interact With Your DB Using an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2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82CC9-3E1E-D7B3-8505-7D270070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1" y="185590"/>
            <a:ext cx="7454153" cy="64868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3CE706-5B33-89AE-E883-26E2CF71922F}"/>
              </a:ext>
            </a:extLst>
          </p:cNvPr>
          <p:cNvCxnSpPr/>
          <p:nvPr/>
        </p:nvCxnSpPr>
        <p:spPr>
          <a:xfrm flipH="1">
            <a:off x="10035987" y="3657600"/>
            <a:ext cx="2043953" cy="53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AC9B96-4F92-3C5A-8B70-D2F7EA30066C}"/>
              </a:ext>
            </a:extLst>
          </p:cNvPr>
          <p:cNvSpPr txBox="1"/>
          <p:nvPr/>
        </p:nvSpPr>
        <p:spPr>
          <a:xfrm>
            <a:off x="591670" y="847165"/>
            <a:ext cx="189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RDS &gt; Database</a:t>
            </a:r>
          </a:p>
        </p:txBody>
      </p:sp>
    </p:spTree>
    <p:extLst>
      <p:ext uri="{BB962C8B-B14F-4D97-AF65-F5344CB8AC3E}">
        <p14:creationId xmlns:p14="http://schemas.microsoft.com/office/powerpoint/2010/main" val="84413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150-3EBD-1936-B794-B3B65D71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61848"/>
            <a:ext cx="10168128" cy="866368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1: Planning the design and estimating cost</a:t>
            </a:r>
            <a:b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734A-6F00-E233-1DEF-E68EFA0E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2478024"/>
            <a:ext cx="11372193" cy="369417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1: Creating an architectural diagram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 architectural diagram to illustrate what you plan to build.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2: Developing a cost estimate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Develop a cost estimate that shows the cost to run the solution in the us-east-1 Region for 12 months. Use the </a:t>
            </a: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AWS Pricing Calculator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for this estimate.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3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25C961-3B60-C4D3-F27B-D671336F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570750"/>
            <a:ext cx="6862482" cy="5716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DF2DA-4774-DCD4-7E79-C230AA4A9F63}"/>
              </a:ext>
            </a:extLst>
          </p:cNvPr>
          <p:cNvSpPr txBox="1"/>
          <p:nvPr/>
        </p:nvSpPr>
        <p:spPr>
          <a:xfrm>
            <a:off x="295835" y="658906"/>
            <a:ext cx="416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 click on Single DB instance</a:t>
            </a:r>
          </a:p>
          <a:p>
            <a:r>
              <a:rPr lang="en-US" dirty="0"/>
              <a:t>Instead of Multi-AZ DB instance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6C3E2-EB77-34CF-7E89-C8B5FF4D2528}"/>
              </a:ext>
            </a:extLst>
          </p:cNvPr>
          <p:cNvSpPr/>
          <p:nvPr/>
        </p:nvSpPr>
        <p:spPr>
          <a:xfrm>
            <a:off x="4316506" y="5540188"/>
            <a:ext cx="3294529" cy="6589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94070-8CF1-DF40-783E-DEAC03C6DEAD}"/>
              </a:ext>
            </a:extLst>
          </p:cNvPr>
          <p:cNvSpPr txBox="1"/>
          <p:nvPr/>
        </p:nvSpPr>
        <p:spPr>
          <a:xfrm>
            <a:off x="295835" y="3701926"/>
            <a:ext cx="3590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Credential Settings</a:t>
            </a:r>
          </a:p>
          <a:p>
            <a:endParaRPr lang="en-US" dirty="0"/>
          </a:p>
          <a:p>
            <a:r>
              <a:rPr lang="en-US" dirty="0"/>
              <a:t>Enter your </a:t>
            </a:r>
          </a:p>
          <a:p>
            <a:r>
              <a:rPr lang="en-US" dirty="0"/>
              <a:t>Master Username</a:t>
            </a:r>
          </a:p>
          <a:p>
            <a:r>
              <a:rPr lang="en-US" dirty="0"/>
              <a:t>Master Password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After Creating the RDS instance open it and copy and save the Endpoint in the Details tab.</a:t>
            </a:r>
          </a:p>
        </p:txBody>
      </p:sp>
    </p:spTree>
    <p:extLst>
      <p:ext uri="{BB962C8B-B14F-4D97-AF65-F5344CB8AC3E}">
        <p14:creationId xmlns:p14="http://schemas.microsoft.com/office/powerpoint/2010/main" val="372526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248D-073E-1464-5595-F4250BA1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832419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sz="4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E568F-9B2E-E347-E9AF-4AF6AB0F4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3: Configuring the development environment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Provision an AWS Cloud9 environment to run AWS Command Line Interface (AWS CLI) commands in later tasks.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a t3.micro instance for the AWS Cloud9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Secure Shell (SSH) to connect to the environment.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Creating Cloud9 Environment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5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3982-8E0D-8583-93E5-1AF3703F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86" y="817582"/>
            <a:ext cx="10168128" cy="101121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Steps to Create Cloud9 Environment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30B7-649D-0D52-8162-A35888E4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2380129"/>
            <a:ext cx="10529585" cy="37920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 to AWS Cloud9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Environments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Create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the Name and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New EC2 instance for Cloud9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Instance Type is t3.micro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platform choose Ubuntu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Amazon Linux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Network Settings: </a:t>
            </a:r>
          </a:p>
          <a:p>
            <a:pPr marL="0" indent="0"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Choose SSH connection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41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E2ECE-938A-50E8-D1A6-E3B8846C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8" y="750921"/>
            <a:ext cx="11978783" cy="55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93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4038-CA63-7466-B609-DC18E823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90378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sz="4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7E27-E7F7-67DA-763A-FBAD36EB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4: Provisioning Secrets Manager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AWS Secrets Manager to create a secret to store the database credentials, and configure the web application to use Secrets Manager.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Script-1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from the following link to create a secret in Secrets Manager by using the AWS CLI: </a:t>
            </a: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AWS Cloud9 Scripts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This .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yml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file also contains scripts that you will use in later tasks.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3"/>
              </a:rPr>
              <a:t>create-secret in the AWS CLI Command Reference for AWS Secrets Manager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7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FB78-155C-39AA-0E50-E4A6B357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69C366-9525-D9B6-D767-CCBA6D557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930" y="2284135"/>
            <a:ext cx="7654650" cy="435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BF282-324E-6C41-ACC0-98AFCD5234C9}"/>
              </a:ext>
            </a:extLst>
          </p:cNvPr>
          <p:cNvSpPr txBox="1"/>
          <p:nvPr/>
        </p:nvSpPr>
        <p:spPr>
          <a:xfrm>
            <a:off x="363071" y="2969935"/>
            <a:ext cx="3213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Choose Credentials for Amazon RDS database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 the saved Master Username and Master Password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Associate with the respective RDS database.</a:t>
            </a:r>
          </a:p>
        </p:txBody>
      </p:sp>
    </p:spTree>
    <p:extLst>
      <p:ext uri="{BB962C8B-B14F-4D97-AF65-F5344CB8AC3E}">
        <p14:creationId xmlns:p14="http://schemas.microsoft.com/office/powerpoint/2010/main" val="229118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EEBD-CB4D-6253-98A0-3B5B6E71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ED63-46D8-A047-969C-665D0B5EF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2138082"/>
            <a:ext cx="11855823" cy="45451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Script-1: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Use following script to create secret in secret manager for accessing your database via the web application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Replace the values for below placeholders with the actual values you have used to configure the service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#&lt;RDS Endpoint&gt;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#&lt;password&gt;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#&lt;username&gt;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#&lt;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dbname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secretsmanager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create-secret \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--name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Mydbsecret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\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--description "Database secret for web app" \</a:t>
            </a:r>
          </a:p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--secret-string "{\"user\":\"&lt;username&gt;\",\"password\":\"&lt;password&gt;\",\"host\":\"&lt;RDS Endpoint&gt;\",\"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\":\"&lt;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dbname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&gt;\"}"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7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451F-1B45-A5A5-03B9-3A6DB1C2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A0B9B-BBCF-B850-5CA7-A4092BBA7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83403"/>
            <a:ext cx="9782733" cy="47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C8D6-4085-1463-0A47-C34E8C7B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74461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sz="4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574E0-7947-672A-05E0-8ADED7DD1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2" y="2460812"/>
            <a:ext cx="11658600" cy="385930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5: Provisioning a new instance for the web server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 new virtual machine to host the web application.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 install the required web application on the virtual machine, use the JavaScript code from the following link: </a:t>
            </a: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Solution Code for the App Server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 the AWS Identity and Access Management (IAM) profile on the EC2 instance, attach the existing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LabInstanceProfile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profile. This profile attaches an IAM role called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LabRole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the instance so that it can fetch the secret securely.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Optionally, you can continue to use the existing virtual machine for the web application. However, you will need to reconfigure the application to connect to Amazon RDS.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Foundations – Lab: Build Your DB Server and Interact With Your DB Using an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63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CAFCD-E3D6-9CF7-52C7-238995D9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859955"/>
            <a:ext cx="7772400" cy="2757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E1E7A-37D7-1E9B-30C3-255109934BCA}"/>
              </a:ext>
            </a:extLst>
          </p:cNvPr>
          <p:cNvSpPr txBox="1"/>
          <p:nvPr/>
        </p:nvSpPr>
        <p:spPr>
          <a:xfrm>
            <a:off x="268941" y="366542"/>
            <a:ext cx="92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creating a new EC2 instance, Choose IAM instance profile in Advanced details.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59408-219B-FB6B-90BD-C7537EB3663D}"/>
              </a:ext>
            </a:extLst>
          </p:cNvPr>
          <p:cNvSpPr txBox="1"/>
          <p:nvPr/>
        </p:nvSpPr>
        <p:spPr>
          <a:xfrm>
            <a:off x="268941" y="3741338"/>
            <a:ext cx="9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User data, give the UserdataScript-phase-3.sh script.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A6EFE-2133-A020-DAED-54AD063ED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76"/>
          <a:stretch/>
        </p:blipFill>
        <p:spPr>
          <a:xfrm>
            <a:off x="268941" y="4234750"/>
            <a:ext cx="7772400" cy="25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2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2DAF8-0E83-0F73-EBBF-93F9442D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298644"/>
            <a:ext cx="11758612" cy="6288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C6F4A-98C5-BE1C-A630-FF0224FA622F}"/>
              </a:ext>
            </a:extLst>
          </p:cNvPr>
          <p:cNvSpPr/>
          <p:nvPr/>
        </p:nvSpPr>
        <p:spPr>
          <a:xfrm>
            <a:off x="441435" y="872359"/>
            <a:ext cx="3436883" cy="3678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4E5992-079A-77EF-E75A-C1A82AB57E23}"/>
              </a:ext>
            </a:extLst>
          </p:cNvPr>
          <p:cNvCxnSpPr/>
          <p:nvPr/>
        </p:nvCxnSpPr>
        <p:spPr>
          <a:xfrm flipH="1" flipV="1">
            <a:off x="3962400" y="1072055"/>
            <a:ext cx="966952" cy="441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5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CA3DD-3B0C-80B6-3976-F342C48A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63" y="775814"/>
            <a:ext cx="7772400" cy="1774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53F99-E576-BFC2-6E77-8D759D15593D}"/>
              </a:ext>
            </a:extLst>
          </p:cNvPr>
          <p:cNvSpPr txBox="1"/>
          <p:nvPr/>
        </p:nvSpPr>
        <p:spPr>
          <a:xfrm>
            <a:off x="304410" y="148320"/>
            <a:ext cx="11403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updating the existing EC2 instance, go to Actions &gt; Security &gt; Modify IAM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0F555-6BB3-89C2-40BF-AAC5A06F1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3" y="3278007"/>
            <a:ext cx="7772400" cy="3431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2CBDD-3798-A485-E348-4CF49AFE56D5}"/>
              </a:ext>
            </a:extLst>
          </p:cNvPr>
          <p:cNvSpPr txBox="1"/>
          <p:nvPr/>
        </p:nvSpPr>
        <p:spPr>
          <a:xfrm>
            <a:off x="304410" y="2715902"/>
            <a:ext cx="1050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modify the user data, go to Actions &gt; Instance Settings &gt; Edit user data</a:t>
            </a:r>
          </a:p>
        </p:txBody>
      </p:sp>
    </p:spTree>
    <p:extLst>
      <p:ext uri="{BB962C8B-B14F-4D97-AF65-F5344CB8AC3E}">
        <p14:creationId xmlns:p14="http://schemas.microsoft.com/office/powerpoint/2010/main" val="154992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87C50-89C2-D020-94F1-1BA3A6A8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684594"/>
            <a:ext cx="7772400" cy="52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07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FE34-2D51-154B-26F9-248F5E24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32420"/>
            <a:ext cx="10168128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9FE7-5A12-CDBA-6CD7-D75AA290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6: Migrating the database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Migrate the data from the original database, which is on an EC2 instance, to the new Amazon RDS database.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Script-3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from the AWS Cloud9 Scripts file (cloud9-scripts.yml) to migrate the original data into the Amazon RDS database. Recall that you used a script from this file earlier to create the secret in Secrets Manager.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Architecting – Lab: Migrating a Database to Amazon 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63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93EC-D156-9F21-A6ED-02D8D74C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CD537-1323-80C2-14C1-EC45006C3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188" y="2131550"/>
            <a:ext cx="7942670" cy="4226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2D190-9823-011D-C30C-96E206781601}"/>
              </a:ext>
            </a:extLst>
          </p:cNvPr>
          <p:cNvSpPr txBox="1"/>
          <p:nvPr/>
        </p:nvSpPr>
        <p:spPr>
          <a:xfrm>
            <a:off x="542925" y="2300288"/>
            <a:ext cx="2728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Edit the Student lists.</a:t>
            </a:r>
          </a:p>
          <a:p>
            <a:endParaRPr lang="en-US" dirty="0"/>
          </a:p>
          <a:p>
            <a:r>
              <a:rPr lang="en-US" dirty="0"/>
              <a:t>Add or remove the students.</a:t>
            </a:r>
          </a:p>
        </p:txBody>
      </p:sp>
    </p:spTree>
    <p:extLst>
      <p:ext uri="{BB962C8B-B14F-4D97-AF65-F5344CB8AC3E}">
        <p14:creationId xmlns:p14="http://schemas.microsoft.com/office/powerpoint/2010/main" val="175603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D1C8-9D15-6326-2C53-CF9B6573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Systems Manager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8B188-BF0F-53D1-50AD-65F4263F7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1" y="2176632"/>
            <a:ext cx="8451623" cy="45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61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6C57B14-9C36-513A-B83D-E050AFD8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18" y="265853"/>
            <a:ext cx="8650016" cy="4877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C2CED-B06E-5800-DAE8-C2689B5C74A1}"/>
              </a:ext>
            </a:extLst>
          </p:cNvPr>
          <p:cNvSpPr txBox="1"/>
          <p:nvPr/>
        </p:nvSpPr>
        <p:spPr>
          <a:xfrm>
            <a:off x="142875" y="265853"/>
            <a:ext cx="3212643" cy="485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00AA"/>
                </a:solidFill>
                <a:effectLst/>
                <a:latin typeface="Lucida Console" panose="020B0609040504020204" pitchFamily="49" charset="0"/>
              </a:rPr>
              <a:t>In the Prompt: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00AA"/>
                </a:solidFill>
                <a:effectLst/>
                <a:latin typeface="Lucida Console" panose="020B0609040504020204" pitchFamily="49" charset="0"/>
              </a:rPr>
              <a:t>bash</a:t>
            </a:r>
            <a:endParaRPr lang="en-US" sz="1600" b="0" i="0" dirty="0">
              <a:solidFill>
                <a:srgbClr val="333333"/>
              </a:solidFill>
              <a:effectLst/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sudo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su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su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ubuntu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whoami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cd /home/ubuntu/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Amazon Ember"/>
              </a:rPr>
              <a:t>Observe details of the database that runs on the EC2 instance.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333333"/>
              </a:solidFill>
              <a:latin typeface="Amazon Ember"/>
            </a:endParaRPr>
          </a:p>
          <a:p>
            <a:pPr algn="l">
              <a:lnSpc>
                <a:spcPct val="150000"/>
              </a:lnSpc>
            </a:pPr>
            <a:r>
              <a:rPr lang="en-US" sz="1600" b="0" i="1" dirty="0">
                <a:solidFill>
                  <a:schemeClr val="accent1">
                    <a:lumMod val="50000"/>
                  </a:schemeClr>
                </a:solidFill>
                <a:effectLst/>
                <a:latin typeface="Lucida Console" panose="020B0609040504020204" pitchFamily="49" charset="0"/>
              </a:rPr>
              <a:t>service lab-db1 status</a:t>
            </a:r>
          </a:p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mysql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 –version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E11DD-2DAD-356D-8203-EB808BC269F0}"/>
              </a:ext>
            </a:extLst>
          </p:cNvPr>
          <p:cNvSpPr txBox="1"/>
          <p:nvPr/>
        </p:nvSpPr>
        <p:spPr>
          <a:xfrm>
            <a:off x="271462" y="5380672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Amazon Ember"/>
              </a:rPr>
              <a:t>To c</a:t>
            </a:r>
            <a:r>
              <a:rPr lang="en-US" b="0" i="0" dirty="0">
                <a:solidFill>
                  <a:srgbClr val="333333"/>
                </a:solidFill>
                <a:effectLst/>
                <a:latin typeface="Amazon Ember"/>
              </a:rPr>
              <a:t>onnect  to the terminal-based MySQL client to the database run this command:</a:t>
            </a:r>
          </a:p>
          <a:p>
            <a:pPr algn="l"/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mysql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effectLst/>
              </a:rPr>
              <a:t> -u root –p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mazon Ember"/>
              </a:rPr>
              <a:t>When prompted for the database password, enter the password.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Amazon Ember"/>
              </a:rPr>
              <a:t>Then run this command to see the available databases: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effectLst/>
              </a:rPr>
              <a:t>show databases;</a:t>
            </a:r>
            <a:endParaRPr lang="en-US" b="0" i="1" dirty="0">
              <a:solidFill>
                <a:schemeClr val="accent1">
                  <a:lumMod val="50000"/>
                </a:schemeClr>
              </a:solidFill>
              <a:effectLst/>
              <a:latin typeface="Amazon Ember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Amazon Ember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4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CF67D47-9364-FC17-D261-08FF98EE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8" y="13920"/>
            <a:ext cx="9184395" cy="4701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89A3B-2CAD-F4FD-3EFA-92D03C4C2B0F}"/>
              </a:ext>
            </a:extLst>
          </p:cNvPr>
          <p:cNvSpPr txBox="1"/>
          <p:nvPr/>
        </p:nvSpPr>
        <p:spPr>
          <a:xfrm>
            <a:off x="160432" y="4593849"/>
            <a:ext cx="11242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Exit the SQL client. -&gt;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mazon Ember"/>
              </a:rPr>
              <a:t> </a:t>
            </a:r>
            <a:r>
              <a:rPr lang="en-US" sz="1600" b="0" i="1" dirty="0">
                <a:solidFill>
                  <a:schemeClr val="accent1">
                    <a:lumMod val="50000"/>
                  </a:schemeClr>
                </a:solidFill>
                <a:effectLst/>
                <a:latin typeface="Amazon Ember"/>
              </a:rPr>
              <a:t>exit;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 existing data in a file by using the </a:t>
            </a:r>
            <a:r>
              <a:rPr lang="en-US" sz="16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mysqldump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utility.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effectLst/>
              </a:rPr>
              <a:t>		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mysqldump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 --databases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db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effectLst/>
              </a:rPr>
              <a:t>-name -u root -p &gt;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effectLst/>
              </a:rPr>
              <a:t>data.sql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Confirm that </a:t>
            </a:r>
            <a:r>
              <a:rPr lang="en-US" sz="16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mysqldump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succeeded.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the </a:t>
            </a:r>
            <a:r>
              <a:rPr lang="en-US" sz="1600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 in the terminal. The output should show that the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data.sql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file was created.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the </a:t>
            </a:r>
            <a:r>
              <a:rPr lang="en-US" sz="1600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data.sql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to see the contents of the file.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20402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23D7CC52-676D-CABF-E712-10B10BB5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3" y="205903"/>
            <a:ext cx="11010437" cy="5627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E0824F-8FD4-FF55-5A75-48F58431BAC8}"/>
              </a:ext>
            </a:extLst>
          </p:cNvPr>
          <p:cNvSpPr/>
          <p:nvPr/>
        </p:nvSpPr>
        <p:spPr>
          <a:xfrm>
            <a:off x="341523" y="2087942"/>
            <a:ext cx="2699132" cy="48474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BB301-9316-1661-0B6D-B1DAE1CF6AC1}"/>
              </a:ext>
            </a:extLst>
          </p:cNvPr>
          <p:cNvSpPr/>
          <p:nvPr/>
        </p:nvSpPr>
        <p:spPr>
          <a:xfrm>
            <a:off x="341523" y="4638101"/>
            <a:ext cx="2985571" cy="41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B2011-7A13-E37E-8F7A-C04F9A77F269}"/>
              </a:ext>
            </a:extLst>
          </p:cNvPr>
          <p:cNvSpPr txBox="1"/>
          <p:nvPr/>
        </p:nvSpPr>
        <p:spPr>
          <a:xfrm>
            <a:off x="961226" y="6037153"/>
            <a:ext cx="1045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successfully dumping the data, open MySQL again.</a:t>
            </a:r>
          </a:p>
        </p:txBody>
      </p:sp>
    </p:spTree>
    <p:extLst>
      <p:ext uri="{BB962C8B-B14F-4D97-AF65-F5344CB8AC3E}">
        <p14:creationId xmlns:p14="http://schemas.microsoft.com/office/powerpoint/2010/main" val="2451640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C1D24-3A1D-B58B-CB02-71489F6D0CD5}"/>
              </a:ext>
            </a:extLst>
          </p:cNvPr>
          <p:cNvSpPr txBox="1"/>
          <p:nvPr/>
        </p:nvSpPr>
        <p:spPr>
          <a:xfrm>
            <a:off x="8130448" y="632402"/>
            <a:ext cx="3910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Run the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show databases;</a:t>
            </a:r>
            <a:r>
              <a:rPr lang="en-US" b="0" i="0" dirty="0">
                <a:solidFill>
                  <a:srgbClr val="333333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command.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Notice that STUDENTS database is not in the list yet. This situation is expected, because you haven't imported any data.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(STUDENTS)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To disconnect, run the exit; command.</a:t>
            </a:r>
          </a:p>
          <a:p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44ECC4-F25A-F6D6-DFC9-E2A29B0A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0" y="199286"/>
            <a:ext cx="7653969" cy="499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E280A-A608-A4FE-11E9-7D22561A4368}"/>
              </a:ext>
            </a:extLst>
          </p:cNvPr>
          <p:cNvSpPr txBox="1"/>
          <p:nvPr/>
        </p:nvSpPr>
        <p:spPr>
          <a:xfrm>
            <a:off x="605928" y="5376231"/>
            <a:ext cx="9320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To import the data, in the terminal, run the following command (where &lt;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rds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-endpoint&gt; is the actual endpoint):</a:t>
            </a:r>
          </a:p>
          <a:p>
            <a:pPr algn="l"/>
            <a:r>
              <a:rPr lang="en-US" b="0" i="1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mysql</a:t>
            </a: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 -u admin -p --host &lt;</a:t>
            </a:r>
            <a:r>
              <a:rPr lang="en-US" b="0" i="1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rds</a:t>
            </a: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-endpoint&gt; &lt; </a:t>
            </a:r>
            <a:r>
              <a:rPr lang="en-US" b="0" i="1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data.sql</a:t>
            </a:r>
            <a:endParaRPr lang="en-US" b="0" i="1" dirty="0">
              <a:solidFill>
                <a:schemeClr val="accent1">
                  <a:lumMod val="50000"/>
                </a:schemeClr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50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68D939-A163-368E-DEF3-EBD0A85CBF7D}"/>
              </a:ext>
            </a:extLst>
          </p:cNvPr>
          <p:cNvSpPr txBox="1"/>
          <p:nvPr/>
        </p:nvSpPr>
        <p:spPr>
          <a:xfrm>
            <a:off x="8857561" y="264405"/>
            <a:ext cx="2897437" cy="628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connect to the RDS database, run this command:</a:t>
            </a:r>
          </a:p>
          <a:p>
            <a:pPr algn="l">
              <a:lnSpc>
                <a:spcPct val="150000"/>
              </a:lnSpc>
            </a:pPr>
            <a:r>
              <a:rPr lang="en-US" b="0" i="1" dirty="0" err="1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-u admin -p --host &lt;</a:t>
            </a:r>
            <a:r>
              <a:rPr lang="en-US" b="0" i="1" dirty="0" err="1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rds</a:t>
            </a: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-endpoint&gt;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password prompt, enter the password for the RDS instance.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confirm that the data was imported, run the following command:</a:t>
            </a:r>
          </a:p>
          <a:p>
            <a:pPr algn="l">
              <a:lnSpc>
                <a:spcPct val="150000"/>
              </a:lnSpc>
            </a:pP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databases;</a:t>
            </a:r>
          </a:p>
          <a:p>
            <a:pPr algn="l">
              <a:lnSpc>
                <a:spcPct val="150000"/>
              </a:lnSpc>
            </a:pPr>
            <a:r>
              <a:rPr lang="en-US" b="0" i="1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STUDENTS;</a:t>
            </a:r>
          </a:p>
          <a:p>
            <a:pPr algn="l">
              <a:lnSpc>
                <a:spcPct val="150000"/>
              </a:lnSpc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Tables;</a:t>
            </a:r>
            <a:endParaRPr lang="en-US" b="0" i="1" dirty="0">
              <a:solidFill>
                <a:schemeClr val="accent1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8F6252-B3FC-6684-4159-8BA61308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2" y="264405"/>
            <a:ext cx="6669373" cy="5474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2240E-39CD-FD8A-F85F-35B8EA6140EA}"/>
              </a:ext>
            </a:extLst>
          </p:cNvPr>
          <p:cNvSpPr txBox="1"/>
          <p:nvPr/>
        </p:nvSpPr>
        <p:spPr>
          <a:xfrm>
            <a:off x="587115" y="6175575"/>
            <a:ext cx="110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if your web application working, try to add or remove students in student list page</a:t>
            </a:r>
          </a:p>
        </p:txBody>
      </p:sp>
    </p:spTree>
    <p:extLst>
      <p:ext uri="{BB962C8B-B14F-4D97-AF65-F5344CB8AC3E}">
        <p14:creationId xmlns:p14="http://schemas.microsoft.com/office/powerpoint/2010/main" val="175739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9BAE3-A8A2-10B1-7C87-8CB18E7E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4" y="482783"/>
            <a:ext cx="11608711" cy="589243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277AE2-D56D-3260-AB69-FFED49A7DA5F}"/>
              </a:ext>
            </a:extLst>
          </p:cNvPr>
          <p:cNvSpPr/>
          <p:nvPr/>
        </p:nvSpPr>
        <p:spPr>
          <a:xfrm>
            <a:off x="9944100" y="5557838"/>
            <a:ext cx="2100263" cy="112871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2BED81-CDF7-6271-44CB-B350B4E76463}"/>
              </a:ext>
            </a:extLst>
          </p:cNvPr>
          <p:cNvSpPr/>
          <p:nvPr/>
        </p:nvSpPr>
        <p:spPr>
          <a:xfrm>
            <a:off x="291644" y="5557838"/>
            <a:ext cx="2100263" cy="112871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0942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B656-7302-2E0F-4AF1-9182619A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53440"/>
            <a:ext cx="10168128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3: Decoupling the application components</a:t>
            </a:r>
            <a:b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F174-2B23-8D65-43A6-68B08EE4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7: Testing the application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Access the application and perform a few tasks to test it. For example, view, add, delete, and modify student records.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35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9F10-D391-4DA3-9ACE-94553504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69" y="811398"/>
            <a:ext cx="11456276" cy="115403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4: Implementing high availability and scalability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A304-0690-936C-0646-BCF73FA2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1: Creating an Application Load Balancer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Launch a load balancer. The endpoint will be used to access your web application.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Tip: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Use a minimum of two Availability Zones.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Architecting – Lab: Creating a Highly Available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8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2A4D-FA85-726A-06F0-68E268D0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B730-EB82-333E-539C-E15EC685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46" y="2478024"/>
            <a:ext cx="3952108" cy="36941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EC2 &gt; Load Balancers &gt; Create Application Load Balancer</a:t>
            </a:r>
          </a:p>
          <a:p>
            <a:r>
              <a:rPr lang="en-US" sz="1800" dirty="0"/>
              <a:t>Assign a name to the Load balancer in Basic Configuration.</a:t>
            </a:r>
          </a:p>
          <a:p>
            <a:r>
              <a:rPr lang="en-US" sz="1800" dirty="0"/>
              <a:t>In Network Mapping, choose your VPC.</a:t>
            </a:r>
          </a:p>
          <a:p>
            <a:r>
              <a:rPr lang="en-US" sz="1800" dirty="0"/>
              <a:t>Under Mappings, choose first availability zone, then choose the Public Subnet.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r>
              <a:rPr lang="en-US" sz="1800" dirty="0"/>
              <a:t>Choose the second availability zone, then choose the public Subnet.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7AFE4-5889-2EEE-1C2F-E0636A53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54" y="2035735"/>
            <a:ext cx="7772400" cy="45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1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B629-B204-328F-B6B3-6DD32A40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3F9B-4150-C1B7-643F-F3CD08E8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373" y="2225407"/>
            <a:ext cx="9309253" cy="4172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on Create a new Security Group in Security Group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group name: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Inventory-LB</a:t>
            </a:r>
          </a:p>
          <a:p>
            <a:pPr marL="457200" lvl="1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Enable web access to load balancer</a:t>
            </a:r>
          </a:p>
          <a:p>
            <a:pPr marL="457200" lvl="1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VPC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Remove the default VPC by choosing the X to the right of it. Then select your VPC.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Inbound rules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choose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rule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configure as described:</a:t>
            </a:r>
          </a:p>
          <a:p>
            <a:pPr marL="457200" lvl="1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Type: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</a:t>
            </a:r>
            <a:endParaRPr lang="en-US" sz="1600" b="0" i="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Source: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Anywhere-IPv4</a:t>
            </a:r>
            <a:endParaRPr lang="en-US" sz="16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algn="l"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Still under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Inbound rules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choose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rule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again and configure:</a:t>
            </a: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Type: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</a:t>
            </a:r>
            <a:endParaRPr lang="en-US" sz="1600" b="0" i="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algn="l"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Source: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Anywhere-IPv4</a:t>
            </a:r>
            <a:endParaRPr lang="en-US" sz="16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algn="l">
              <a:buNone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security group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 algn="l">
              <a:buNone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77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D714-DC87-3F9E-D3A8-B614CF89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Load Balancer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3D4AEC-BBF0-1389-61FB-65789231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17" y="2211990"/>
            <a:ext cx="8044679" cy="42899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CC698A-1C62-CB85-A91B-9BF21D95017D}"/>
              </a:ext>
            </a:extLst>
          </p:cNvPr>
          <p:cNvSpPr/>
          <p:nvPr/>
        </p:nvSpPr>
        <p:spPr>
          <a:xfrm>
            <a:off x="5871990" y="2445745"/>
            <a:ext cx="1828800" cy="41864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000938-C78A-0530-3467-3C8D5E9E4ED9}"/>
              </a:ext>
            </a:extLst>
          </p:cNvPr>
          <p:cNvSpPr/>
          <p:nvPr/>
        </p:nvSpPr>
        <p:spPr>
          <a:xfrm>
            <a:off x="584617" y="3305060"/>
            <a:ext cx="2929764" cy="76016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6E7B3D-67B9-D740-D4CF-71853FCEFAB4}"/>
              </a:ext>
            </a:extLst>
          </p:cNvPr>
          <p:cNvSpPr/>
          <p:nvPr/>
        </p:nvSpPr>
        <p:spPr>
          <a:xfrm>
            <a:off x="3305060" y="6026227"/>
            <a:ext cx="1366092" cy="47575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C24FA-2D0A-597B-1C2F-4A650B454090}"/>
              </a:ext>
            </a:extLst>
          </p:cNvPr>
          <p:cNvSpPr txBox="1"/>
          <p:nvPr/>
        </p:nvSpPr>
        <p:spPr>
          <a:xfrm>
            <a:off x="8801754" y="2751817"/>
            <a:ext cx="29525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successful creation of security group, choose Inventory-LB under security groups in Creating load Balancer Tab.</a:t>
            </a:r>
          </a:p>
          <a:p>
            <a:endParaRPr lang="en-US" dirty="0"/>
          </a:p>
          <a:p>
            <a:r>
              <a:rPr lang="en-US" dirty="0"/>
              <a:t>Then under Listeners and routing, click on Create Target Group</a:t>
            </a:r>
          </a:p>
        </p:txBody>
      </p:sp>
    </p:spTree>
    <p:extLst>
      <p:ext uri="{BB962C8B-B14F-4D97-AF65-F5344CB8AC3E}">
        <p14:creationId xmlns:p14="http://schemas.microsoft.com/office/powerpoint/2010/main" val="3217199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9FA7-F725-467A-D0CB-66DE97AF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64EE-3129-B095-2DEC-250BD371C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81339"/>
            <a:ext cx="11601569" cy="427454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Configure the target group as described here:</a:t>
            </a: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 a target type: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Instances</a:t>
            </a:r>
            <a:endParaRPr lang="en-US" sz="14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Target group name: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Inventory-App</a:t>
            </a: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VPC: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Ensure that </a:t>
            </a:r>
            <a:r>
              <a:rPr lang="en-US" sz="1400" i="1" dirty="0">
                <a:solidFill>
                  <a:srgbClr val="333333"/>
                </a:solidFill>
                <a:latin typeface="Open Sans" panose="020B0606030504020204" pitchFamily="34" charset="0"/>
              </a:rPr>
              <a:t>your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VPC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chosen.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Scroll down and expand 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Advanced health check settings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Healthy threshold: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2</a:t>
            </a: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Interval: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10 (seconds)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configurations you have chosen will result in the health check being performed every 10 seconds, and if the instance responds correctly twice in a row, it will be considered healthy.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 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Next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The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Register targets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screen appears.</a:t>
            </a:r>
          </a:p>
          <a:p>
            <a:pPr marL="457200" lvl="1" indent="0" algn="l">
              <a:buNone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Targets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are the individual instances that will respond to requests from the load balancer.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You do not have any web application instances yet, so you can skip this step.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Review the settings and choose 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target group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457200" lvl="1" indent="0" algn="l">
              <a:buNone/>
            </a:pPr>
            <a:r>
              <a:rPr lang="en-US" sz="1400" dirty="0">
                <a:solidFill>
                  <a:srgbClr val="333333"/>
                </a:solidFill>
                <a:latin typeface="Open Sans" panose="020B0606030504020204" pitchFamily="34" charset="0"/>
              </a:rPr>
              <a:t>Now, in the Load Balancer tab choose the target group created and then Create the Load balancer.</a:t>
            </a:r>
            <a:endParaRPr lang="en-US" sz="14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457200" lvl="1" indent="0" algn="l">
              <a:buNone/>
            </a:pPr>
            <a:endParaRPr lang="en-US" sz="14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6701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DA0E-9C97-FC6E-C4AC-01A804FC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87" y="821909"/>
            <a:ext cx="11267090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4: Implementing high availability and scalability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E0A6-AC2F-E89D-91FB-DD407FC0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7" y="2181339"/>
            <a:ext cx="11512627" cy="436267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2: Implementing Amazon EC2 Auto Scaling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 new launch template,  and use an Auto Scaling group to launch the EC2 instances that host the web application.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 accomplish this, you can create an AMI from the running instance, or create a new AMI and install the necessary packages and application code. Then, configure an Auto Scaling group to use the load balancer.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Tips: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a Target tracking policy.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Set the Auto scaling group size according to your estimated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You can use the default values (for example, for group size and CPU utilization) initially and then adjust them later as needed.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Architecting – Lab: Creating a Highly Available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9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6EC2-1D8D-D149-37CB-2FC82A8C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Auto Scaling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AD898-9352-4F28-53D4-307CF2E1E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2283370"/>
            <a:ext cx="10167937" cy="2453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6AB06-142A-126B-B56A-F43E73A8B628}"/>
              </a:ext>
            </a:extLst>
          </p:cNvPr>
          <p:cNvSpPr txBox="1"/>
          <p:nvPr/>
        </p:nvSpPr>
        <p:spPr>
          <a:xfrm>
            <a:off x="705080" y="4847422"/>
            <a:ext cx="11215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EC2 instance &gt; Actions &gt; Image and template &gt; Create image</a:t>
            </a:r>
          </a:p>
          <a:p>
            <a:pPr lvl="1"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Image name: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Web Server AMI</a:t>
            </a:r>
          </a:p>
          <a:p>
            <a:pPr lvl="1"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Image description: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Lab AMI for Web Server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 Create image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banner at the top of the screen displays the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AMI ID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for your new AMI.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6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F9-68B7-38C6-C917-4F7C42A3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Auto Scaling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0DE7-187A-46F4-E36B-B7DF5D99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8" y="2085975"/>
            <a:ext cx="11155108" cy="4086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</a:rPr>
              <a:t>Create a Launch Template.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When you create a launch template, you specify information for the instances such as the AMI, the instance type, a key pair, and security group.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65621-0928-F889-3418-59A8EDE7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42" y="2879379"/>
            <a:ext cx="7069225" cy="38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61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8329-71E8-16A7-E657-54CBC987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Auto Scaling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9BFBD4-298A-1907-86AF-91A6AED0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2140396"/>
            <a:ext cx="10167937" cy="3260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74924-D057-4622-F6B5-7AEF3BA0CDD2}"/>
              </a:ext>
            </a:extLst>
          </p:cNvPr>
          <p:cNvSpPr txBox="1"/>
          <p:nvPr/>
        </p:nvSpPr>
        <p:spPr>
          <a:xfrm>
            <a:off x="1012031" y="5621311"/>
            <a:ext cx="1027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Launch Template, Click on actions and then choose Create Auto Scaling group</a:t>
            </a:r>
          </a:p>
        </p:txBody>
      </p:sp>
    </p:spTree>
    <p:extLst>
      <p:ext uri="{BB962C8B-B14F-4D97-AF65-F5344CB8AC3E}">
        <p14:creationId xmlns:p14="http://schemas.microsoft.com/office/powerpoint/2010/main" val="374826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C6C67-0994-6C33-A825-AE6B21CF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4" y="357188"/>
            <a:ext cx="11662086" cy="59750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3AFFC8-CC60-C869-B3A1-3E17DC2215D1}"/>
              </a:ext>
            </a:extLst>
          </p:cNvPr>
          <p:cNvSpPr/>
          <p:nvPr/>
        </p:nvSpPr>
        <p:spPr>
          <a:xfrm>
            <a:off x="5045724" y="2897436"/>
            <a:ext cx="2688116" cy="145422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47FF8-9F2C-2539-98C7-59F8C0968D7D}"/>
              </a:ext>
            </a:extLst>
          </p:cNvPr>
          <p:cNvSpPr/>
          <p:nvPr/>
        </p:nvSpPr>
        <p:spPr>
          <a:xfrm>
            <a:off x="10267720" y="4483865"/>
            <a:ext cx="1498294" cy="661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89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AFAA-F4CB-51F1-6E39-E782EB42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Auto Scaling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6A75E-C41C-3B22-30AB-0B68A1AF7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16" y="2137272"/>
            <a:ext cx="7284175" cy="45940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1F4F15F-2718-9C12-C75C-DB2C4B98931C}"/>
              </a:ext>
            </a:extLst>
          </p:cNvPr>
          <p:cNvSpPr/>
          <p:nvPr/>
        </p:nvSpPr>
        <p:spPr>
          <a:xfrm>
            <a:off x="5005330" y="5277080"/>
            <a:ext cx="1090670" cy="8152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414213-0DD6-AD94-674B-6D3540B33AF3}"/>
              </a:ext>
            </a:extLst>
          </p:cNvPr>
          <p:cNvSpPr/>
          <p:nvPr/>
        </p:nvSpPr>
        <p:spPr>
          <a:xfrm>
            <a:off x="3222434" y="2148289"/>
            <a:ext cx="1883885" cy="4737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13F16-6C16-1D9F-A732-7BBE5B280D2B}"/>
              </a:ext>
            </a:extLst>
          </p:cNvPr>
          <p:cNvSpPr txBox="1"/>
          <p:nvPr/>
        </p:nvSpPr>
        <p:spPr>
          <a:xfrm>
            <a:off x="853808" y="2200486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- 1</a:t>
            </a:r>
          </a:p>
        </p:txBody>
      </p:sp>
    </p:spTree>
    <p:extLst>
      <p:ext uri="{BB962C8B-B14F-4D97-AF65-F5344CB8AC3E}">
        <p14:creationId xmlns:p14="http://schemas.microsoft.com/office/powerpoint/2010/main" val="3197908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D773C7-08DD-9D73-4E90-9A03B9CA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92" y="429725"/>
            <a:ext cx="7772400" cy="5368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2A50F-E004-5DFB-490A-ECFA39EAA1C6}"/>
              </a:ext>
            </a:extLst>
          </p:cNvPr>
          <p:cNvSpPr txBox="1"/>
          <p:nvPr/>
        </p:nvSpPr>
        <p:spPr>
          <a:xfrm>
            <a:off x="400761" y="1729467"/>
            <a:ext cx="3387777" cy="378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your VPC and for Availability zones and Subnets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Private Subnet 1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then choose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Private Subnet 2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This will launch EC2 instances in private subnets across both Availability Zones.</a:t>
            </a:r>
          </a:p>
          <a:p>
            <a:pPr>
              <a:lnSpc>
                <a:spcPct val="150000"/>
              </a:lnSpc>
            </a:pP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74858-684E-338D-C3E2-671FBD43C806}"/>
              </a:ext>
            </a:extLst>
          </p:cNvPr>
          <p:cNvSpPr txBox="1"/>
          <p:nvPr/>
        </p:nvSpPr>
        <p:spPr>
          <a:xfrm>
            <a:off x="400761" y="429725"/>
            <a:ext cx="257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- 2</a:t>
            </a:r>
          </a:p>
        </p:txBody>
      </p:sp>
    </p:spTree>
    <p:extLst>
      <p:ext uri="{BB962C8B-B14F-4D97-AF65-F5344CB8AC3E}">
        <p14:creationId xmlns:p14="http://schemas.microsoft.com/office/powerpoint/2010/main" val="4200212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10A76-1832-9A29-1068-AA1A8216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04" y="308809"/>
            <a:ext cx="7772400" cy="4450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A41C2-3BEA-784B-E11A-173C3047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0" y="2533873"/>
            <a:ext cx="5035121" cy="405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DB44A-7134-B8EC-C478-49DDA36594D2}"/>
              </a:ext>
            </a:extLst>
          </p:cNvPr>
          <p:cNvSpPr txBox="1"/>
          <p:nvPr/>
        </p:nvSpPr>
        <p:spPr>
          <a:xfrm>
            <a:off x="583894" y="550843"/>
            <a:ext cx="218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- 3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747F3-D31A-0F72-FF64-7E5E4912F158}"/>
              </a:ext>
            </a:extLst>
          </p:cNvPr>
          <p:cNvSpPr/>
          <p:nvPr/>
        </p:nvSpPr>
        <p:spPr>
          <a:xfrm>
            <a:off x="4142104" y="1145754"/>
            <a:ext cx="1652768" cy="46270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562BA-4767-6E84-9C6C-D23FEFDE16A2}"/>
              </a:ext>
            </a:extLst>
          </p:cNvPr>
          <p:cNvSpPr/>
          <p:nvPr/>
        </p:nvSpPr>
        <p:spPr>
          <a:xfrm>
            <a:off x="264405" y="5343181"/>
            <a:ext cx="3139807" cy="7160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4C490-E913-A5D0-506F-2FD8FE84B276}"/>
              </a:ext>
            </a:extLst>
          </p:cNvPr>
          <p:cNvSpPr/>
          <p:nvPr/>
        </p:nvSpPr>
        <p:spPr>
          <a:xfrm>
            <a:off x="5794872" y="3899971"/>
            <a:ext cx="3139808" cy="98050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8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99DE5-1BB7-A624-2894-8FE74FB3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99" y="298463"/>
            <a:ext cx="7772400" cy="4061898"/>
          </a:xfrm>
          <a:prstGeom prst="rect">
            <a:avLst/>
          </a:prstGeom>
        </p:spPr>
      </p:pic>
      <p:sp>
        <p:nvSpPr>
          <p:cNvPr id="3" name="AutoShape 2" descr="Auto Scaling groups console">
            <a:extLst>
              <a:ext uri="{FF2B5EF4-FFF2-40B4-BE49-F238E27FC236}">
                <a16:creationId xmlns:a16="http://schemas.microsoft.com/office/drawing/2014/main" id="{A6D7FE2B-8EE8-E351-EC2D-9755BA93E5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201886" cy="420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150A5E-FE7D-191A-505A-5A39A600A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4" y="4615543"/>
            <a:ext cx="63373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BCEC3-9A0A-17E6-626B-2871B91EDE06}"/>
              </a:ext>
            </a:extLst>
          </p:cNvPr>
          <p:cNvSpPr txBox="1"/>
          <p:nvPr/>
        </p:nvSpPr>
        <p:spPr>
          <a:xfrm>
            <a:off x="517793" y="533791"/>
            <a:ext cx="243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- 4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8C68E-10CB-E43D-36B7-1E31DB568158}"/>
              </a:ext>
            </a:extLst>
          </p:cNvPr>
          <p:cNvSpPr/>
          <p:nvPr/>
        </p:nvSpPr>
        <p:spPr>
          <a:xfrm>
            <a:off x="3481199" y="1123720"/>
            <a:ext cx="1696729" cy="661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4D9FBE-BAEF-7BC5-CF30-59341FA9A206}"/>
              </a:ext>
            </a:extLst>
          </p:cNvPr>
          <p:cNvSpPr/>
          <p:nvPr/>
        </p:nvSpPr>
        <p:spPr>
          <a:xfrm>
            <a:off x="4527933" y="5750805"/>
            <a:ext cx="1178804" cy="38873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49D9-44BE-0DCB-658D-A7F79BB7EED8}"/>
              </a:ext>
            </a:extLst>
          </p:cNvPr>
          <p:cNvSpPr txBox="1"/>
          <p:nvPr/>
        </p:nvSpPr>
        <p:spPr>
          <a:xfrm>
            <a:off x="7367399" y="4872588"/>
            <a:ext cx="4475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After a minute, choose the refresh icon to update the display. It should show that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 instances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are running.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5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ular object with orange text&#10;&#10;Description automatically generated with medium confidence">
            <a:extLst>
              <a:ext uri="{FF2B5EF4-FFF2-40B4-BE49-F238E27FC236}">
                <a16:creationId xmlns:a16="http://schemas.microsoft.com/office/drawing/2014/main" id="{49018AC9-14F2-21D5-DBC3-EB9B8473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67" y="1017079"/>
            <a:ext cx="7772400" cy="159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785EE-D75A-E7A2-4C9A-EB9223B87C65}"/>
              </a:ext>
            </a:extLst>
          </p:cNvPr>
          <p:cNvSpPr txBox="1"/>
          <p:nvPr/>
        </p:nvSpPr>
        <p:spPr>
          <a:xfrm>
            <a:off x="195262" y="203025"/>
            <a:ext cx="1182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application you deployed is a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three-tier 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You will now configure the security groups to enforce these tiers: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82CEA-A007-B4EB-28CA-F4A1AD76D7FF}"/>
              </a:ext>
            </a:extLst>
          </p:cNvPr>
          <p:cNvSpPr txBox="1"/>
          <p:nvPr/>
        </p:nvSpPr>
        <p:spPr>
          <a:xfrm>
            <a:off x="195262" y="2866622"/>
            <a:ext cx="58976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Update your Application Security Group</a:t>
            </a:r>
          </a:p>
          <a:p>
            <a:r>
              <a:rPr lang="en-US" sz="1600" dirty="0">
                <a:latin typeface="+mj-lt"/>
              </a:rPr>
              <a:t>Security Groups &gt; Inventory-App &gt; Inbound Rules</a:t>
            </a:r>
          </a:p>
          <a:p>
            <a:pPr lvl="1"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Type: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+mj-lt"/>
              </a:rPr>
              <a:t>HTTP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lvl="2"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Source: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lvl="3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Choose the search box to the right of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Custom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lvl="3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Delete the current contents</a:t>
            </a:r>
          </a:p>
          <a:p>
            <a:pPr lvl="3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Enter sg</a:t>
            </a:r>
          </a:p>
          <a:p>
            <a:pPr lvl="3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From the list that appears, select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Inventory-LB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lvl="1"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Description: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Traffic from load balancer</a:t>
            </a:r>
          </a:p>
          <a:p>
            <a:pPr lvl="1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Choose Save rules</a:t>
            </a:r>
          </a:p>
          <a:p>
            <a:pPr lvl="1"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The application servers can now receive traffic from the load balancer. This includes 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+mj-lt"/>
              </a:rPr>
              <a:t>health checks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that the load balancer performs automatically.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E3313-6E85-A8C3-409A-157871CC7649}"/>
              </a:ext>
            </a:extLst>
          </p:cNvPr>
          <p:cNvSpPr txBox="1"/>
          <p:nvPr/>
        </p:nvSpPr>
        <p:spPr>
          <a:xfrm>
            <a:off x="6415489" y="2963529"/>
            <a:ext cx="59007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Update your Database Security Group</a:t>
            </a:r>
          </a:p>
          <a:p>
            <a:r>
              <a:rPr lang="en-US" sz="1600" dirty="0">
                <a:latin typeface="+mj-lt"/>
              </a:rPr>
              <a:t>Security Groups &gt; Inventory-DB &gt; Inbound Rules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Delete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the existing rule.</a:t>
            </a: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Choose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Add rule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For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Type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, choose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MYSQL/Aurora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Choose the search box to the right of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Custom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Enter sg</a:t>
            </a: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From the list that appears, select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Inventory-App</a:t>
            </a:r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Description: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 Traffic from application servers</a:t>
            </a: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Choose Save rules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6ACEE-8005-0891-39DA-A0365969985A}"/>
              </a:ext>
            </a:extLst>
          </p:cNvPr>
          <p:cNvSpPr txBox="1"/>
          <p:nvPr/>
        </p:nvSpPr>
        <p:spPr>
          <a:xfrm>
            <a:off x="407624" y="6114361"/>
            <a:ext cx="10862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have now configured </a:t>
            </a:r>
            <a:r>
              <a:rPr lang="en-US" sz="1800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three-tier security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Each element in the tier only accepts traffic from the tier above.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BD71D-2B45-45F0-F05A-315F4400D590}"/>
              </a:ext>
            </a:extLst>
          </p:cNvPr>
          <p:cNvSpPr/>
          <p:nvPr/>
        </p:nvSpPr>
        <p:spPr>
          <a:xfrm>
            <a:off x="195262" y="2831335"/>
            <a:ext cx="6010907" cy="32830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AB787D-28A1-5A9B-3504-357456CE5A24}"/>
              </a:ext>
            </a:extLst>
          </p:cNvPr>
          <p:cNvSpPr/>
          <p:nvPr/>
        </p:nvSpPr>
        <p:spPr>
          <a:xfrm>
            <a:off x="6415489" y="2831335"/>
            <a:ext cx="5603912" cy="32830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0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38AE-FE4F-AAB8-F130-D8160472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3" y="832945"/>
            <a:ext cx="11214538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4: Implementing high availability and scalability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B3F23-2B96-D096-E214-4C26D2DB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3: Accessing the application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Access the application and perform a few tasks to test it. For example, view, add, delete, and modify student records.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01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7496-D651-5AAE-95BD-850D152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8550BA-1FD3-E820-7BAB-0C85B3A5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467" y="2208265"/>
            <a:ext cx="8268419" cy="4357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94821-0F24-4DEB-65A8-930921DCE101}"/>
              </a:ext>
            </a:extLst>
          </p:cNvPr>
          <p:cNvSpPr txBox="1"/>
          <p:nvPr/>
        </p:nvSpPr>
        <p:spPr>
          <a:xfrm>
            <a:off x="539646" y="2068643"/>
            <a:ext cx="274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Target Groups, click on the target group you crated and in the details tab, two registered  targets status must show as Healthy.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The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Health status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column shows the results of the load balancer health check that is performed against the instances.</a:t>
            </a:r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48E01-E89E-BF9E-30D7-F0A7C10D0F16}"/>
              </a:ext>
            </a:extLst>
          </p:cNvPr>
          <p:cNvSpPr/>
          <p:nvPr/>
        </p:nvSpPr>
        <p:spPr>
          <a:xfrm>
            <a:off x="5122843" y="6059277"/>
            <a:ext cx="1421176" cy="6279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EE08-4696-E958-BF27-F5C46279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Application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CFF7FD-9549-7042-C3DF-06E287AC0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410" y="2238245"/>
            <a:ext cx="7051364" cy="4222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D3301-F1D8-81CD-4A89-5471B4BD957E}"/>
              </a:ext>
            </a:extLst>
          </p:cNvPr>
          <p:cNvSpPr txBox="1"/>
          <p:nvPr/>
        </p:nvSpPr>
        <p:spPr>
          <a:xfrm>
            <a:off x="584616" y="2238245"/>
            <a:ext cx="3762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your EC2 instance and then Load balancer.</a:t>
            </a:r>
          </a:p>
          <a:p>
            <a:endParaRPr lang="en-US" dirty="0"/>
          </a:p>
          <a:p>
            <a:r>
              <a:rPr lang="en-US" dirty="0"/>
              <a:t>In load balancer details tab copy the DNS name.</a:t>
            </a:r>
          </a:p>
        </p:txBody>
      </p:sp>
    </p:spTree>
    <p:extLst>
      <p:ext uri="{BB962C8B-B14F-4D97-AF65-F5344CB8AC3E}">
        <p14:creationId xmlns:p14="http://schemas.microsoft.com/office/powerpoint/2010/main" val="2873569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8493-C760-2422-FDFA-E1D3D517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4468-96F9-9483-D17C-968C12A8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3" y="2136501"/>
            <a:ext cx="11041325" cy="369417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 a new web browser tab, paste the DNS name from your clipboard and press ENTER.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load balancer forwarded your request to one of the EC2 instances. </a:t>
            </a:r>
          </a:p>
          <a:p>
            <a:endParaRPr lang="en-US" sz="2000" dirty="0"/>
          </a:p>
        </p:txBody>
      </p:sp>
      <p:pic>
        <p:nvPicPr>
          <p:cNvPr id="8" name="Picture 7" descr="A person holding a hat&#10;&#10;Description automatically generated">
            <a:extLst>
              <a:ext uri="{FF2B5EF4-FFF2-40B4-BE49-F238E27FC236}">
                <a16:creationId xmlns:a16="http://schemas.microsoft.com/office/drawing/2014/main" id="{7A133BA1-D72A-868B-84F7-EFB95CB4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17" y="3234443"/>
            <a:ext cx="5943600" cy="2499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810FD-A758-F7E0-F45B-B076D86E67DD}"/>
              </a:ext>
            </a:extLst>
          </p:cNvPr>
          <p:cNvSpPr txBox="1"/>
          <p:nvPr/>
        </p:nvSpPr>
        <p:spPr>
          <a:xfrm>
            <a:off x="396607" y="6070294"/>
            <a:ext cx="1048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Reload the page in your web browser. You should notice that the instance ID and Availability Zone sometimes toggles between the two instances.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80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DAE7-870A-E215-AB76-EF28BB0A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When this web application displays, the flow of data over the network is shown above.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You sent the request to the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load balancer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which resides in the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public subnets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that are connected to the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load balancer chose one of the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EC2 instances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that reside in the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private subnets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and forwarded the request to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EC2 instance then returned the webpage content to the load balancer, which returned it to your web browser.</a:t>
            </a:r>
          </a:p>
          <a:p>
            <a:endParaRPr lang="en-US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B0B43CE-B0E5-5B9D-BCB7-53ED549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13" y="259783"/>
            <a:ext cx="7099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E4E2-5A1C-6869-CC30-914CDC28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790377"/>
            <a:ext cx="10168128" cy="1259140"/>
          </a:xfrm>
        </p:spPr>
        <p:txBody>
          <a:bodyPr>
            <a:normAutofit fontScale="90000"/>
          </a:bodyPr>
          <a:lstStyle/>
          <a:p>
            <a:r>
              <a:rPr lang="en-US" sz="31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2: Creating a basic functional web application</a:t>
            </a:r>
            <a:b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D541-4C31-C888-B826-4148AFB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66" y="2478024"/>
            <a:ext cx="1081073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1: Creating a virtual network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networking resources such as a virtual private cloud (VPC) and subnets.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Academy Cloud Architecting – Lab: Creating a Virtual Private Cloud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2611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B8FA-FD2A-FA56-3BF4-BC0C7F00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811399"/>
            <a:ext cx="11382704" cy="1179576"/>
          </a:xfrm>
        </p:spPr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4: Implementing high availability and scalability</a:t>
            </a:r>
            <a:br>
              <a:rPr lang="en-US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4A61-FCCC-713E-742F-2CC7E50E5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4: Load testing the application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Perform a load test on the application to monitor scaling.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Script-2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from the AWS Cloud9 Scripts file (cloud9-scripts.yml) to perform the load test. Recall that you used scripts from this file in previous tasks.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Notes: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Access the web application from the browser by using the load balancer URL.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AWS Cloud9 to run the load testing scripts against the load balancer.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Reference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loadtest Tool Repository on GitHub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71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4F0B-A727-83DD-A218-88A0DF38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application in Cloud9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E72F9-0D66-F511-781E-8EF2130B4E23}"/>
              </a:ext>
            </a:extLst>
          </p:cNvPr>
          <p:cNvSpPr txBox="1"/>
          <p:nvPr/>
        </p:nvSpPr>
        <p:spPr>
          <a:xfrm>
            <a:off x="824459" y="2001624"/>
            <a:ext cx="985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On running the Script-2 for load testing using load balancer DNS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731C4-9715-C7C0-27C6-B7DAC726E89E}"/>
              </a:ext>
            </a:extLst>
          </p:cNvPr>
          <p:cNvSpPr txBox="1"/>
          <p:nvPr/>
        </p:nvSpPr>
        <p:spPr>
          <a:xfrm>
            <a:off x="6797408" y="5876018"/>
            <a:ext cx="488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go through this link for more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alexfernandez</a:t>
            </a:r>
            <a:r>
              <a:rPr lang="en-US" dirty="0"/>
              <a:t>/</a:t>
            </a:r>
            <a:r>
              <a:rPr lang="en-US" dirty="0" err="1"/>
              <a:t>loadtest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AC692-B2A9-F2E8-B907-C7955BB1C07D}"/>
              </a:ext>
            </a:extLst>
          </p:cNvPr>
          <p:cNvSpPr txBox="1"/>
          <p:nvPr/>
        </p:nvSpPr>
        <p:spPr>
          <a:xfrm>
            <a:off x="7083846" y="2657710"/>
            <a:ext cx="4880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Script - 2</a:t>
            </a:r>
          </a:p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## Load testing</a:t>
            </a:r>
          </a:p>
          <a:p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#Following command installs #</a:t>
            </a:r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loadtest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package to perform load testing on the application</a:t>
            </a:r>
          </a:p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#Prerequisites are mentioned in the resources section</a:t>
            </a:r>
          </a:p>
          <a:p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npm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install -g </a:t>
            </a:r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loadtest</a:t>
            </a:r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#Following command performs load testing on the given URL. replace the URL with </a:t>
            </a:r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Loadbalancer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(or Public IP of EC2 instance)</a:t>
            </a:r>
          </a:p>
          <a:p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# Press ctrl +C to stop the script</a:t>
            </a:r>
          </a:p>
          <a:p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loadtest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--</a:t>
            </a:r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rps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1000  -c 500 -k &lt;&lt;ELB URL&gt;&gt;</a:t>
            </a:r>
          </a:p>
          <a:p>
            <a:endParaRPr lang="en-US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24A020B-D324-85BB-BB10-BD8ED83E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20" y="2657710"/>
            <a:ext cx="6037513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AD80-036A-767B-1B83-589060DF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6DE3D0B-0887-D37B-A83B-DDB53648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4385"/>
            <a:ext cx="5930900" cy="21209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2F5D6F-B8CB-7829-75D3-A239B0E52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634385"/>
            <a:ext cx="5943600" cy="28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7025-391C-BAB5-1289-78711237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4105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 network&#10;&#10;Description automatically generated">
            <a:extLst>
              <a:ext uri="{FF2B5EF4-FFF2-40B4-BE49-F238E27FC236}">
                <a16:creationId xmlns:a16="http://schemas.microsoft.com/office/drawing/2014/main" id="{1032345C-AD9F-DF6B-1B97-E2F156C5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266451"/>
            <a:ext cx="11426541" cy="62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6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3706A-B665-216C-854C-E7673098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7" y="3861697"/>
            <a:ext cx="10724329" cy="2888571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2C93DD5-A397-1326-9DFA-EEA5A1A1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4" y="107732"/>
            <a:ext cx="4094587" cy="354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F7C1E-2B52-0DD1-CF72-B36C7C19BAE4}"/>
              </a:ext>
            </a:extLst>
          </p:cNvPr>
          <p:cNvSpPr txBox="1"/>
          <p:nvPr/>
        </p:nvSpPr>
        <p:spPr>
          <a:xfrm>
            <a:off x="6190593" y="1166649"/>
            <a:ext cx="271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Public Subnet 10.0.1.0/24</a:t>
            </a:r>
          </a:p>
          <a:p>
            <a:r>
              <a:rPr lang="en-US" dirty="0">
                <a:solidFill>
                  <a:srgbClr val="16191F"/>
                </a:solidFill>
                <a:latin typeface="Amazon Ember"/>
              </a:rPr>
              <a:t>Private Subnet </a:t>
            </a:r>
            <a:r>
              <a:rPr lang="en-US" b="0" i="0" dirty="0">
                <a:solidFill>
                  <a:srgbClr val="16191F"/>
                </a:solidFill>
                <a:effectLst/>
                <a:latin typeface="Amazon Ember"/>
              </a:rPr>
              <a:t>10.0.2.0/24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C0CD5-65D6-7E48-C641-52AA6D3CF316}"/>
              </a:ext>
            </a:extLst>
          </p:cNvPr>
          <p:cNvSpPr/>
          <p:nvPr/>
        </p:nvSpPr>
        <p:spPr>
          <a:xfrm>
            <a:off x="3569465" y="6092328"/>
            <a:ext cx="2335576" cy="5288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93C74-54D0-2B71-517B-0198CB363039}"/>
              </a:ext>
            </a:extLst>
          </p:cNvPr>
          <p:cNvSpPr/>
          <p:nvPr/>
        </p:nvSpPr>
        <p:spPr>
          <a:xfrm>
            <a:off x="6544019" y="5453349"/>
            <a:ext cx="2225408" cy="2423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21692A-C23C-DB1B-CADD-081C0902D07F}"/>
              </a:ext>
            </a:extLst>
          </p:cNvPr>
          <p:cNvSpPr/>
          <p:nvPr/>
        </p:nvSpPr>
        <p:spPr>
          <a:xfrm>
            <a:off x="4186410" y="4516916"/>
            <a:ext cx="165681" cy="16525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AA04F-45EA-291C-8EE7-1526D3C47D3F}"/>
              </a:ext>
            </a:extLst>
          </p:cNvPr>
          <p:cNvSpPr txBox="1"/>
          <p:nvPr/>
        </p:nvSpPr>
        <p:spPr>
          <a:xfrm>
            <a:off x="4186410" y="438471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68122F-FEEF-E331-CCC6-6AF0D61840CF}"/>
              </a:ext>
            </a:extLst>
          </p:cNvPr>
          <p:cNvSpPr/>
          <p:nvPr/>
        </p:nvSpPr>
        <p:spPr>
          <a:xfrm>
            <a:off x="7370284" y="4516916"/>
            <a:ext cx="176143" cy="16525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6B6A6-F5BA-37D3-A0A2-2BD71FB2D79C}"/>
              </a:ext>
            </a:extLst>
          </p:cNvPr>
          <p:cNvSpPr/>
          <p:nvPr/>
        </p:nvSpPr>
        <p:spPr>
          <a:xfrm>
            <a:off x="7370284" y="4516916"/>
            <a:ext cx="176143" cy="1652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B9C24-CB03-483E-C100-FA0705D41737}"/>
              </a:ext>
            </a:extLst>
          </p:cNvPr>
          <p:cNvSpPr txBox="1"/>
          <p:nvPr/>
        </p:nvSpPr>
        <p:spPr>
          <a:xfrm>
            <a:off x="7370284" y="438471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400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3D71-18E1-68B3-78FD-37032817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70" y="821909"/>
            <a:ext cx="10794124" cy="1179576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Phase 2: Creating a basic functional web application</a:t>
            </a:r>
            <a:b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D2AA-A092-6661-C137-08721A4A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2: Creating a virtual machine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 virtual machine in the cloud to host the web application.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 install the required web application and database on the virtual machine, use the JavaScript code from the following link: </a:t>
            </a:r>
            <a:r>
              <a:rPr lang="en-US" b="0" i="0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SolutionCodePOC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Tips: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a compute service such as Amazon Elastic Compute Cloud (Amazon EC2).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the latest Ubuntu Amazon Machine Image (AMI).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5607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7"/>
      </a:dk2>
      <a:lt2>
        <a:srgbClr val="E7E8E2"/>
      </a:lt2>
      <a:accent1>
        <a:srgbClr val="8A77E5"/>
      </a:accent1>
      <a:accent2>
        <a:srgbClr val="A859DF"/>
      </a:accent2>
      <a:accent3>
        <a:srgbClr val="E577E4"/>
      </a:accent3>
      <a:accent4>
        <a:srgbClr val="DF59A7"/>
      </a:accent4>
      <a:accent5>
        <a:srgbClr val="E57789"/>
      </a:accent5>
      <a:accent6>
        <a:srgbClr val="DF7C59"/>
      </a:accent6>
      <a:hlink>
        <a:srgbClr val="7E8752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2876</Words>
  <Application>Microsoft Macintosh PowerPoint</Application>
  <PresentationFormat>Widescreen</PresentationFormat>
  <Paragraphs>312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Amazon Ember</vt:lpstr>
      <vt:lpstr>Arial</vt:lpstr>
      <vt:lpstr>Avenir Next LT Pro</vt:lpstr>
      <vt:lpstr>Calibri</vt:lpstr>
      <vt:lpstr>Lucida Console</vt:lpstr>
      <vt:lpstr>Open Sans</vt:lpstr>
      <vt:lpstr>AccentBoxVTI</vt:lpstr>
      <vt:lpstr>AWS Academy Cloud Web Application Builder</vt:lpstr>
      <vt:lpstr>Phase 1: Planning the design and estimating cost </vt:lpstr>
      <vt:lpstr>PowerPoint Presentation</vt:lpstr>
      <vt:lpstr>PowerPoint Presentation</vt:lpstr>
      <vt:lpstr>PowerPoint Presentation</vt:lpstr>
      <vt:lpstr>Phase 2: Creating a basic functional web application </vt:lpstr>
      <vt:lpstr>PowerPoint Presentation</vt:lpstr>
      <vt:lpstr>PowerPoint Presentation</vt:lpstr>
      <vt:lpstr>Phase 2: Creating a basic functional web application </vt:lpstr>
      <vt:lpstr>PowerPoint Presentation</vt:lpstr>
      <vt:lpstr>PowerPoint Presentation</vt:lpstr>
      <vt:lpstr>PowerPoint Presentation</vt:lpstr>
      <vt:lpstr>PowerPoint Presentation</vt:lpstr>
      <vt:lpstr>Phase 2: Creating a basic functional web application </vt:lpstr>
      <vt:lpstr>PowerPoint Presentation</vt:lpstr>
      <vt:lpstr>Phase 3: Decoupling the application components </vt:lpstr>
      <vt:lpstr>PowerPoint Presentation</vt:lpstr>
      <vt:lpstr>Phase 3: Decoupling the application components </vt:lpstr>
      <vt:lpstr>PowerPoint Presentation</vt:lpstr>
      <vt:lpstr>PowerPoint Presentation</vt:lpstr>
      <vt:lpstr>Phase 3: Decoupling the application components </vt:lpstr>
      <vt:lpstr>Steps to Create Cloud9 Environment </vt:lpstr>
      <vt:lpstr>PowerPoint Presentation</vt:lpstr>
      <vt:lpstr>Phase 3: Decoupling the application components </vt:lpstr>
      <vt:lpstr>AWS Secrets Manager</vt:lpstr>
      <vt:lpstr>Cloud9 </vt:lpstr>
      <vt:lpstr>Cloud9</vt:lpstr>
      <vt:lpstr>Phase 3: Decoupling the application components </vt:lpstr>
      <vt:lpstr>PowerPoint Presentation</vt:lpstr>
      <vt:lpstr>PowerPoint Presentation</vt:lpstr>
      <vt:lpstr>PowerPoint Presentation</vt:lpstr>
      <vt:lpstr>Phase 3: Decoupling the application components </vt:lpstr>
      <vt:lpstr>Web Application</vt:lpstr>
      <vt:lpstr>AWS Systems Manager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3: Decoupling the application components </vt:lpstr>
      <vt:lpstr>Phase 4: Implementing high availability and scalability </vt:lpstr>
      <vt:lpstr>Creating a Load Balancer</vt:lpstr>
      <vt:lpstr>Creating a load Balancer</vt:lpstr>
      <vt:lpstr>Creating a Load Balancer</vt:lpstr>
      <vt:lpstr>Creating a Load Balancer</vt:lpstr>
      <vt:lpstr>Phase 4: Implementing high availability and scalability </vt:lpstr>
      <vt:lpstr>Creating Auto Scaling Group</vt:lpstr>
      <vt:lpstr>Creating Auto Scaling Group</vt:lpstr>
      <vt:lpstr>Creating Auto Scaling Group</vt:lpstr>
      <vt:lpstr>Creating Auto Scaling Group</vt:lpstr>
      <vt:lpstr>PowerPoint Presentation</vt:lpstr>
      <vt:lpstr>PowerPoint Presentation</vt:lpstr>
      <vt:lpstr>PowerPoint Presentation</vt:lpstr>
      <vt:lpstr>PowerPoint Presentation</vt:lpstr>
      <vt:lpstr>Phase 4: Implementing high availability and scalability </vt:lpstr>
      <vt:lpstr>Testing the Application</vt:lpstr>
      <vt:lpstr>Testing the Application</vt:lpstr>
      <vt:lpstr>Testing the Application</vt:lpstr>
      <vt:lpstr>PowerPoint Presentation</vt:lpstr>
      <vt:lpstr>Phase 4: Implementing high availability and scalability </vt:lpstr>
      <vt:lpstr>Testing the application in Cloud9</vt:lpstr>
      <vt:lpstr>Web Application 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Academy Cloud Web Application Builder</dc:title>
  <dc:creator>Vara, Sowmya</dc:creator>
  <cp:lastModifiedBy>Vara, Sowmya</cp:lastModifiedBy>
  <cp:revision>6</cp:revision>
  <dcterms:created xsi:type="dcterms:W3CDTF">2023-11-11T23:25:20Z</dcterms:created>
  <dcterms:modified xsi:type="dcterms:W3CDTF">2023-11-16T17:58:27Z</dcterms:modified>
</cp:coreProperties>
</file>